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1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7166124" y="3648793"/>
            <a:ext cx="1762200" cy="110818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Кучерявый Игорь </a:t>
            </a:r>
            <a:r>
              <a:rPr lang="en-US" sz="1400" dirty="0" err="1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Дмитриевич</a:t>
            </a:r>
            <a:r>
              <a:rPr lang="en-US" sz="14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ru-RU" sz="14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ИСУ: </a:t>
            </a:r>
            <a:r>
              <a:rPr lang="en-US" sz="14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501603 </a:t>
            </a:r>
            <a:endParaRPr lang="ru-RU" sz="1400" dirty="0">
              <a:solidFill>
                <a:srgbClr val="00206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400" dirty="0" err="1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P3109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000" dirty="0"/>
          </a:p>
        </p:txBody>
      </p:sp>
      <p:sp>
        <p:nvSpPr>
          <p:cNvPr id="5" name="Text 1"/>
          <p:cNvSpPr txBox="1"/>
          <p:nvPr/>
        </p:nvSpPr>
        <p:spPr>
          <a:xfrm>
            <a:off x="476400" y="3854725"/>
            <a:ext cx="5931173" cy="771526"/>
          </a:xfrm>
          <a:prstGeom prst="rect">
            <a:avLst/>
          </a:prstGeom>
          <a:ln/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endParaRPr lang="ru-RU" sz="1300" dirty="0">
              <a:solidFill>
                <a:srgbClr val="00206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ru-RU" sz="1300" dirty="0">
              <a:solidFill>
                <a:srgbClr val="00206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300" dirty="0" err="1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Физическая</a:t>
            </a:r>
            <a:r>
              <a:rPr lang="en-US" sz="13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активность при диабете 1 типа улучшает здоровье и </a:t>
            </a:r>
            <a:r>
              <a:rPr lang="en-US" sz="1300" dirty="0" err="1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уменьшает</a:t>
            </a:r>
            <a:r>
              <a:rPr lang="en-US" sz="13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00" dirty="0" err="1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осложнения</a:t>
            </a:r>
            <a:r>
              <a:rPr lang="en-US" sz="1300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под медконтролем.</a:t>
            </a: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468325" y="2316325"/>
            <a:ext cx="6101400" cy="15384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36" dirty="0">
                <a:solidFill>
                  <a:srgbClr val="002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Физическая культура при диабете 1 типа: ключ к качеству жизни</a:t>
            </a:r>
            <a:r>
              <a:rPr lang="en-US" sz="4036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403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3700" y="2505075"/>
            <a:ext cx="8203800" cy="2047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Физкультура при диабете 1 типа: путь к здоровью и комфорту
</a:t>
            </a: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Регулярные, контролируемые тренировки при диабете 1 типа укрепляют сердце, снижают потребность в инсулине и улучшают качество жизни пациентов.
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43" y="0"/>
            <a:ext cx="4862215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62400" y="326250"/>
            <a:ext cx="4081200" cy="114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Особенности сахарного диабета 1 типа
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704700" y="2408125"/>
            <a:ext cx="3962700" cy="196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4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 диабете 1 типа отсутствует эндогенный инсулин, что требует постоянного мониторинга сахара и терапии. Ранее спорт считался рискованным, но современные данные доказывают его пользу при соблюдении правил.
</a:t>
            </a:r>
            <a:endParaRPr lang="en-US" sz="1400" dirty="0"/>
          </a:p>
        </p:txBody>
      </p:sp>
      <p:sp>
        <p:nvSpPr>
          <p:cNvPr id="7" name="Text 2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0" y="2773850"/>
            <a:ext cx="2714700" cy="18504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50" y="2773850"/>
            <a:ext cx="2714700" cy="1850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950" y="2773850"/>
            <a:ext cx="2714700" cy="1850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 txBox="1"/>
          <p:nvPr/>
        </p:nvSpPr>
        <p:spPr>
          <a:xfrm>
            <a:off x="456350" y="326250"/>
            <a:ext cx="7646100" cy="51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481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преимущества регулярных тренировок
</a:t>
            </a:r>
            <a:endParaRPr lang="en-US" sz="2481" dirty="0"/>
          </a:p>
        </p:txBody>
      </p:sp>
      <p:sp>
        <p:nvSpPr>
          <p:cNvPr id="11" name="Text 1"/>
          <p:cNvSpPr txBox="1"/>
          <p:nvPr/>
        </p:nvSpPr>
        <p:spPr>
          <a:xfrm>
            <a:off x="693525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385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Повышение чувствительности к инсулину
</a:t>
            </a:r>
            <a:r>
              <a:rPr lang="en-US" sz="814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Физические упражнения улучшают восприимчивость клеток к инсулину, позволяя лучше усваивать глюкозу. Это снижает необходимость в больших дозах препарата и стабилизирует уровень сахара.
</a:t>
            </a:r>
            <a:endParaRPr lang="en-US" sz="1385" dirty="0"/>
          </a:p>
        </p:txBody>
      </p:sp>
      <p:sp>
        <p:nvSpPr>
          <p:cNvPr id="12" name="Text 2"/>
          <p:cNvSpPr txBox="1"/>
          <p:nvPr/>
        </p:nvSpPr>
        <p:spPr>
          <a:xfrm>
            <a:off x="3468450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509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Стабилизация </a:t>
            </a:r>
            <a:r>
              <a:rPr lang="en-US" sz="1509" dirty="0" err="1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гликированного</a:t>
            </a:r>
            <a:r>
              <a:rPr lang="en-US" sz="1509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9" dirty="0" err="1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гемоглобина</a:t>
            </a:r>
            <a:r>
              <a:rPr lang="en-US" sz="1509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888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Регулярные нагрузки приводят к снижению HbA1c, что отражает улучшение долгосрочного контроля гликемии и снижает риск осложнений диабета.
</a:t>
            </a:r>
            <a:endParaRPr lang="en-US" sz="1509" dirty="0"/>
          </a:p>
        </p:txBody>
      </p:sp>
      <p:sp>
        <p:nvSpPr>
          <p:cNvPr id="13" name="Text 3"/>
          <p:cNvSpPr txBox="1"/>
          <p:nvPr/>
        </p:nvSpPr>
        <p:spPr>
          <a:xfrm>
            <a:off x="6243375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522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Эффективное усвоение глюкозы мышцами
</a:t>
            </a:r>
            <a:r>
              <a:rPr lang="en-US" sz="896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Во время активности мышцы используют глюкозу непосредственно, уменьшая её концентрацию в крови независимо от инсулина, что способствует поддержанию нормального метаболизма.
</a:t>
            </a:r>
            <a:endParaRPr lang="en-US" sz="1522" dirty="0"/>
          </a:p>
        </p:txBody>
      </p:sp>
      <p:sp>
        <p:nvSpPr>
          <p:cNvPr id="14" name="Text 4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5" y="1712750"/>
            <a:ext cx="3501900" cy="2153549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62400" y="326250"/>
            <a:ext cx="8381700" cy="79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Влияние регулярных тренировок на инсулинотерапию
</a:t>
            </a:r>
            <a:endParaRPr lang="en-US" sz="3200" dirty="0"/>
          </a:p>
        </p:txBody>
      </p:sp>
      <p:sp>
        <p:nvSpPr>
          <p:cNvPr id="5" name="Text 1"/>
          <p:cNvSpPr txBox="1"/>
          <p:nvPr/>
        </p:nvSpPr>
        <p:spPr>
          <a:xfrm>
            <a:off x="4945300" y="1711925"/>
            <a:ext cx="3501900" cy="215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Наблюдается существенное и стабильное снижение доз инсулина в тренировочные периоды и улучшение гликемического контроля.
Данные подтверждают, что физическая активность снижает потребность в инсулине на 20–50% и улучшает показатели HbA1c за несколько месяцев.
</a:t>
            </a:r>
            <a:r>
              <a:rPr lang="en-US" sz="10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Журнал метаболизма и эндокринологии, 2021
</a:t>
            </a:r>
            <a:endParaRPr lang="en-US" sz="1100" dirty="0"/>
          </a:p>
        </p:txBody>
      </p:sp>
      <p:sp>
        <p:nvSpPr>
          <p:cNvPr id="6" name="Text 2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50" y="1067812"/>
            <a:ext cx="4068000" cy="203002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350" y="1067812"/>
            <a:ext cx="4068000" cy="203002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0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900" dirty="0"/>
          </a:p>
        </p:txBody>
      </p:sp>
      <p:sp>
        <p:nvSpPr>
          <p:cNvPr id="9" name="Text 1"/>
          <p:cNvSpPr txBox="1"/>
          <p:nvPr/>
        </p:nvSpPr>
        <p:spPr>
          <a:xfrm>
            <a:off x="609368" y="3720670"/>
            <a:ext cx="3762600" cy="94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1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Юноша, регулярно занимающийся плаванием, достиг стабильного гликемического контроля и активно участвует в социальных мероприятиях, снижая риск гипогликемий.
</a:t>
            </a:r>
            <a:endParaRPr lang="en-US" sz="1100" dirty="0"/>
          </a:p>
        </p:txBody>
      </p:sp>
      <p:sp>
        <p:nvSpPr>
          <p:cNvPr id="10" name="Text 2"/>
          <p:cNvSpPr txBox="1"/>
          <p:nvPr/>
        </p:nvSpPr>
        <p:spPr>
          <a:xfrm>
            <a:off x="609368" y="3309506"/>
            <a:ext cx="3762600" cy="35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Подросток-пловец и его стабильный контроль сахара
</a:t>
            </a:r>
            <a:endParaRPr lang="en-US" sz="1400" dirty="0"/>
          </a:p>
        </p:txBody>
      </p:sp>
      <p:sp>
        <p:nvSpPr>
          <p:cNvPr id="11" name="Text 3"/>
          <p:cNvSpPr txBox="1"/>
          <p:nvPr/>
        </p:nvSpPr>
        <p:spPr>
          <a:xfrm>
            <a:off x="4805868" y="3720670"/>
            <a:ext cx="3762600" cy="94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1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Благодаря высокоинтенсивным интервальным занятиям молодой пациент поддерживает нормальный уровень глюкозы, что уменьшает страх перед гипогликемией и улучшает общее самочувствие.
</a:t>
            </a:r>
            <a:endParaRPr lang="en-US" sz="1100" dirty="0"/>
          </a:p>
        </p:txBody>
      </p:sp>
      <p:sp>
        <p:nvSpPr>
          <p:cNvPr id="12" name="Text 4"/>
          <p:cNvSpPr txBox="1"/>
          <p:nvPr/>
        </p:nvSpPr>
        <p:spPr>
          <a:xfrm>
            <a:off x="4805868" y="3309506"/>
            <a:ext cx="3762600" cy="35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Интервальные тренировки для молодого человека с диабетом
</a:t>
            </a:r>
            <a:endParaRPr lang="en-US" sz="1400" dirty="0"/>
          </a:p>
        </p:txBody>
      </p:sp>
      <p:sp>
        <p:nvSpPr>
          <p:cNvPr id="13" name="Text 5"/>
          <p:cNvSpPr txBox="1"/>
          <p:nvPr/>
        </p:nvSpPr>
        <p:spPr>
          <a:xfrm>
            <a:off x="500925" y="326250"/>
            <a:ext cx="8243100" cy="66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909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Истории успешной адаптации к физической активности при диабете
</a:t>
            </a:r>
            <a:endParaRPr lang="en-US" sz="290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0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900" dirty="0"/>
          </a:p>
        </p:txBody>
      </p:sp>
      <p:sp>
        <p:nvSpPr>
          <p:cNvPr id="9" name="Text 1"/>
          <p:cNvSpPr txBox="1"/>
          <p:nvPr/>
        </p:nvSpPr>
        <p:spPr>
          <a:xfrm>
            <a:off x="362400" y="326250"/>
            <a:ext cx="8451300" cy="95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Профилактика осложнений и укрепление сердца
</a:t>
            </a:r>
            <a:endParaRPr lang="en-US" sz="3200" dirty="0"/>
          </a:p>
        </p:txBody>
      </p:sp>
      <p:sp>
        <p:nvSpPr>
          <p:cNvPr id="10" name="Text 2"/>
          <p:cNvSpPr txBox="1"/>
          <p:nvPr/>
        </p:nvSpPr>
        <p:spPr>
          <a:xfrm>
            <a:off x="383550" y="2668700"/>
            <a:ext cx="1864200" cy="19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3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Начало физических занятий
</a:t>
            </a:r>
            <a:r>
              <a:rPr lang="en-US" sz="10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Пациент начинает регулярные упражнения средней интенсивности под наблюдением специалиста.
</a:t>
            </a:r>
            <a:endParaRPr lang="en-US" sz="1300" dirty="0"/>
          </a:p>
        </p:txBody>
      </p:sp>
      <p:sp>
        <p:nvSpPr>
          <p:cNvPr id="11" name="Text 3"/>
          <p:cNvSpPr txBox="1"/>
          <p:nvPr/>
        </p:nvSpPr>
        <p:spPr>
          <a:xfrm>
            <a:off x="2514675" y="2668700"/>
            <a:ext cx="1864200" cy="19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3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Снижение артериального давления
</a:t>
            </a:r>
            <a:r>
              <a:rPr lang="en-US" sz="10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Через несколько недель наблюдается нормализация показателей давления и улучшение липидного профиля.
</a:t>
            </a:r>
            <a:endParaRPr lang="en-US" sz="1300" dirty="0"/>
          </a:p>
        </p:txBody>
      </p:sp>
      <p:sp>
        <p:nvSpPr>
          <p:cNvPr id="12" name="Text 4"/>
          <p:cNvSpPr txBox="1"/>
          <p:nvPr/>
        </p:nvSpPr>
        <p:spPr>
          <a:xfrm>
            <a:off x="4565650" y="2668700"/>
            <a:ext cx="1864200" cy="19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3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Стабилизация функций почек и нервов
</a:t>
            </a:r>
            <a:r>
              <a:rPr lang="en-US" sz="10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Регулярная активность помогает замедлить прогрессирование диабетических осложнений и улучшить общее состояние.
</a:t>
            </a:r>
            <a:endParaRPr lang="en-US" sz="1300" dirty="0"/>
          </a:p>
        </p:txBody>
      </p:sp>
      <p:sp>
        <p:nvSpPr>
          <p:cNvPr id="13" name="Text 5"/>
          <p:cNvSpPr txBox="1"/>
          <p:nvPr/>
        </p:nvSpPr>
        <p:spPr>
          <a:xfrm>
            <a:off x="6661150" y="2668700"/>
            <a:ext cx="1864200" cy="19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3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Укрепление сердечно-сосудистой системы
</a:t>
            </a:r>
            <a:r>
              <a:rPr lang="en-US" sz="10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Длительное выполнение упражнений снижает риск инфаркта и инсульта, укрепляя здоровье сердца.
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" y="1838264"/>
            <a:ext cx="4598400" cy="181907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62400" y="326250"/>
            <a:ext cx="7762500" cy="90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2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о характеристиках пациента до и после тренировок
</a:t>
            </a:r>
            <a:endParaRPr lang="en-US" sz="3200" dirty="0"/>
          </a:p>
        </p:txBody>
      </p:sp>
      <p:sp>
        <p:nvSpPr>
          <p:cNvPr id="6" name="Text 1"/>
          <p:cNvSpPr txBox="1"/>
          <p:nvPr/>
        </p:nvSpPr>
        <p:spPr>
          <a:xfrm>
            <a:off x="5686350" y="1610725"/>
            <a:ext cx="3204300" cy="846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ключевых медицинских показателей при регулярной физической активности.
</a:t>
            </a:r>
            <a:endParaRPr lang="en-US" sz="1100" dirty="0"/>
          </a:p>
        </p:txBody>
      </p:sp>
      <p:sp>
        <p:nvSpPr>
          <p:cNvPr id="7" name="Text 2"/>
          <p:cNvSpPr txBox="1"/>
          <p:nvPr/>
        </p:nvSpPr>
        <p:spPr>
          <a:xfrm>
            <a:off x="5686350" y="2643936"/>
            <a:ext cx="3204300" cy="780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Регулярные тренировки способствуют значимому улучшению давления, снижают гликирование гемоглобина и уменьшают гипогликемические эпизоды.
</a:t>
            </a:r>
            <a:endParaRPr lang="en-US" sz="1100" dirty="0"/>
          </a:p>
        </p:txBody>
      </p:sp>
      <p:sp>
        <p:nvSpPr>
          <p:cNvPr id="8" name="Text 3"/>
          <p:cNvSpPr txBox="1"/>
          <p:nvPr/>
        </p:nvSpPr>
        <p:spPr>
          <a:xfrm>
            <a:off x="5686350" y="3589049"/>
            <a:ext cx="3136800" cy="450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Журнал метаболизма и эндокринологии, 2021
</a:t>
            </a:r>
            <a:endParaRPr lang="en-US" sz="1000" dirty="0"/>
          </a:p>
        </p:txBody>
      </p:sp>
      <p:sp>
        <p:nvSpPr>
          <p:cNvPr id="9" name="Text 4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50" y="2773850"/>
            <a:ext cx="2714700" cy="18504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50" y="2773850"/>
            <a:ext cx="2714700" cy="1850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950" y="2773850"/>
            <a:ext cx="2714700" cy="1850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 txBox="1"/>
          <p:nvPr/>
        </p:nvSpPr>
        <p:spPr>
          <a:xfrm>
            <a:off x="456350" y="326250"/>
            <a:ext cx="7646100" cy="51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503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Спорт и психологическая адаптация при диабете
</a:t>
            </a:r>
            <a:endParaRPr lang="en-US" sz="2503" dirty="0"/>
          </a:p>
        </p:txBody>
      </p:sp>
      <p:sp>
        <p:nvSpPr>
          <p:cNvPr id="11" name="Text 1"/>
          <p:cNvSpPr txBox="1"/>
          <p:nvPr/>
        </p:nvSpPr>
        <p:spPr>
          <a:xfrm>
            <a:off x="693525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509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Интеграция ребенка с диабетом в спортивную команду
</a:t>
            </a:r>
            <a:r>
              <a:rPr lang="en-US" sz="888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Участие в детском футбольном клубе помогает ребенку чувствовать себя полноценным, снижая психологическое давление и улучшая контроль заболевания.
</a:t>
            </a:r>
            <a:endParaRPr lang="en-US" sz="1509" dirty="0"/>
          </a:p>
        </p:txBody>
      </p:sp>
      <p:sp>
        <p:nvSpPr>
          <p:cNvPr id="12" name="Text 2"/>
          <p:cNvSpPr txBox="1"/>
          <p:nvPr/>
        </p:nvSpPr>
        <p:spPr>
          <a:xfrm>
            <a:off x="3468450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509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Влияние йоги и медитации на женщин с диабетом
</a:t>
            </a:r>
            <a:r>
              <a:rPr lang="en-US" sz="888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Регулярные занятия йогой способствуют стабилизации глюкозы и улучшают психоэмоциональное состояние, снижая стресс и тревожность.
</a:t>
            </a:r>
            <a:endParaRPr lang="en-US" sz="1509" dirty="0"/>
          </a:p>
        </p:txBody>
      </p:sp>
      <p:sp>
        <p:nvSpPr>
          <p:cNvPr id="13" name="Text 3"/>
          <p:cNvSpPr txBox="1"/>
          <p:nvPr/>
        </p:nvSpPr>
        <p:spPr>
          <a:xfrm>
            <a:off x="6243375" y="1257000"/>
            <a:ext cx="2207100" cy="125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595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Социальная поддержка и уверенность
</a:t>
            </a:r>
            <a:r>
              <a:rPr lang="en-US" sz="938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Групповые занятия под руководством тренера повышают чувство общности и уверенности в себе, что важно для успешного управления диабетом.
</a:t>
            </a:r>
            <a:endParaRPr lang="en-US" sz="1595" dirty="0"/>
          </a:p>
        </p:txBody>
      </p:sp>
      <p:sp>
        <p:nvSpPr>
          <p:cNvPr id="14" name="Text 4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8868" y="817187"/>
            <a:ext cx="10517248" cy="410978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8408025" y="4665550"/>
            <a:ext cx="5892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900" dirty="0"/>
          </a:p>
        </p:txBody>
      </p:sp>
      <p:sp>
        <p:nvSpPr>
          <p:cNvPr id="5" name="Text 1"/>
          <p:cNvSpPr txBox="1"/>
          <p:nvPr/>
        </p:nvSpPr>
        <p:spPr>
          <a:xfrm>
            <a:off x="362400" y="326250"/>
            <a:ext cx="8456700" cy="5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2825" dirty="0">
                <a:solidFill>
                  <a:srgbClr val="5F92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Эффективный алгоритм безопасных тренировок
</a:t>
            </a:r>
            <a:endParaRPr lang="en-US" sz="2825" dirty="0"/>
          </a:p>
        </p:txBody>
      </p:sp>
      <p:sp>
        <p:nvSpPr>
          <p:cNvPr id="6" name="Text 2"/>
          <p:cNvSpPr txBox="1"/>
          <p:nvPr/>
        </p:nvSpPr>
        <p:spPr>
          <a:xfrm>
            <a:off x="362400" y="910075"/>
            <a:ext cx="8456700" cy="34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5000"/>
              </a:lnSpc>
              <a:buNone/>
            </a:pPr>
            <a:r>
              <a:rPr lang="en-US" sz="1200" dirty="0">
                <a:solidFill>
                  <a:srgbClr val="5384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этапы соблюдения безопасности в физической активности при диабете 1 типа
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567</Words>
  <Application>Microsoft Office PowerPoint</Application>
  <PresentationFormat>Экран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Игорь Кучерявый</cp:lastModifiedBy>
  <cp:revision>2</cp:revision>
  <dcterms:created xsi:type="dcterms:W3CDTF">2026-01-21T21:44:25Z</dcterms:created>
  <dcterms:modified xsi:type="dcterms:W3CDTF">2026-01-21T21:51:48Z</dcterms:modified>
</cp:coreProperties>
</file>